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0"/>
  </p:notesMasterIdLst>
  <p:handoutMasterIdLst>
    <p:handoutMasterId r:id="rId11"/>
  </p:handoutMasterIdLst>
  <p:sldIdLst>
    <p:sldId id="280" r:id="rId2"/>
    <p:sldId id="319" r:id="rId3"/>
    <p:sldId id="320" r:id="rId4"/>
    <p:sldId id="321" r:id="rId5"/>
    <p:sldId id="322" r:id="rId6"/>
    <p:sldId id="323" r:id="rId7"/>
    <p:sldId id="318" r:id="rId8"/>
    <p:sldId id="301" r:id="rId9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4C5E"/>
    <a:srgbClr val="6BAA75"/>
    <a:srgbClr val="545454"/>
    <a:srgbClr val="DFCC74"/>
    <a:srgbClr val="75485E"/>
    <a:srgbClr val="CB904D"/>
    <a:srgbClr val="4D7EA8"/>
    <a:srgbClr val="01295F"/>
    <a:srgbClr val="54414E"/>
    <a:srgbClr val="C5E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2"/>
    <p:restoredTop sz="89416"/>
  </p:normalViewPr>
  <p:slideViewPr>
    <p:cSldViewPr showGuides="1">
      <p:cViewPr varScale="1">
        <p:scale>
          <a:sx n="67" d="100"/>
          <a:sy n="67" d="100"/>
        </p:scale>
        <p:origin x="1040" y="176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8/5/19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Why setup a BACC?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80EBBF-8AA6-8E45-B335-1B1CB775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691F4F60-4470-BF41-B5EB-D9F91A68D90A}"/>
              </a:ext>
            </a:extLst>
          </p:cNvPr>
          <p:cNvSpPr/>
          <p:nvPr/>
        </p:nvSpPr>
        <p:spPr>
          <a:xfrm>
            <a:off x="1951037" y="2565908"/>
            <a:ext cx="6324600" cy="3581400"/>
          </a:xfrm>
          <a:prstGeom prst="cloud">
            <a:avLst/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Want BA function to have more impact</a:t>
            </a:r>
          </a:p>
        </p:txBody>
      </p:sp>
    </p:spTree>
    <p:extLst>
      <p:ext uri="{BB962C8B-B14F-4D97-AF65-F5344CB8AC3E}">
        <p14:creationId xmlns:p14="http://schemas.microsoft.com/office/powerpoint/2010/main" val="27750328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80EBBF-8AA6-8E45-B335-1B1CB775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691F4F60-4470-BF41-B5EB-D9F91A68D90A}"/>
              </a:ext>
            </a:extLst>
          </p:cNvPr>
          <p:cNvSpPr/>
          <p:nvPr/>
        </p:nvSpPr>
        <p:spPr>
          <a:xfrm>
            <a:off x="1951037" y="2565908"/>
            <a:ext cx="6324600" cy="3581400"/>
          </a:xfrm>
          <a:prstGeom prst="cloud">
            <a:avLst/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Want BA function to have more impact</a:t>
            </a:r>
          </a:p>
        </p:txBody>
      </p:sp>
      <p:sp>
        <p:nvSpPr>
          <p:cNvPr id="6" name="Explosion 2 5">
            <a:extLst>
              <a:ext uri="{FF2B5EF4-FFF2-40B4-BE49-F238E27FC236}">
                <a16:creationId xmlns:a16="http://schemas.microsoft.com/office/drawing/2014/main" id="{A552222D-B7BF-084E-8624-1382B4B69A50}"/>
              </a:ext>
            </a:extLst>
          </p:cNvPr>
          <p:cNvSpPr/>
          <p:nvPr/>
        </p:nvSpPr>
        <p:spPr>
          <a:xfrm>
            <a:off x="10028237" y="1778652"/>
            <a:ext cx="7848600" cy="4343400"/>
          </a:xfrm>
          <a:prstGeom prst="irregularSeal2">
            <a:avLst/>
          </a:prstGeom>
          <a:solidFill>
            <a:srgbClr val="704C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Analysts spread out in different departments</a:t>
            </a:r>
          </a:p>
        </p:txBody>
      </p:sp>
    </p:spTree>
    <p:extLst>
      <p:ext uri="{BB962C8B-B14F-4D97-AF65-F5344CB8AC3E}">
        <p14:creationId xmlns:p14="http://schemas.microsoft.com/office/powerpoint/2010/main" val="227665384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80EBBF-8AA6-8E45-B335-1B1CB775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691F4F60-4470-BF41-B5EB-D9F91A68D90A}"/>
              </a:ext>
            </a:extLst>
          </p:cNvPr>
          <p:cNvSpPr/>
          <p:nvPr/>
        </p:nvSpPr>
        <p:spPr>
          <a:xfrm>
            <a:off x="1951037" y="2565908"/>
            <a:ext cx="6324600" cy="3581400"/>
          </a:xfrm>
          <a:prstGeom prst="cloud">
            <a:avLst/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Want BA function to have more impact</a:t>
            </a:r>
          </a:p>
        </p:txBody>
      </p:sp>
      <p:sp>
        <p:nvSpPr>
          <p:cNvPr id="6" name="Explosion 2 5">
            <a:extLst>
              <a:ext uri="{FF2B5EF4-FFF2-40B4-BE49-F238E27FC236}">
                <a16:creationId xmlns:a16="http://schemas.microsoft.com/office/drawing/2014/main" id="{A552222D-B7BF-084E-8624-1382B4B69A50}"/>
              </a:ext>
            </a:extLst>
          </p:cNvPr>
          <p:cNvSpPr/>
          <p:nvPr/>
        </p:nvSpPr>
        <p:spPr>
          <a:xfrm>
            <a:off x="10028237" y="1778652"/>
            <a:ext cx="7848600" cy="4343400"/>
          </a:xfrm>
          <a:prstGeom prst="irregularSeal2">
            <a:avLst/>
          </a:prstGeom>
          <a:solidFill>
            <a:srgbClr val="704C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Analysts spread out in different departments</a:t>
            </a:r>
          </a:p>
        </p:txBody>
      </p:sp>
      <p:sp>
        <p:nvSpPr>
          <p:cNvPr id="7" name="Sun 6">
            <a:extLst>
              <a:ext uri="{FF2B5EF4-FFF2-40B4-BE49-F238E27FC236}">
                <a16:creationId xmlns:a16="http://schemas.microsoft.com/office/drawing/2014/main" id="{7E40BCD6-6729-7E43-B9B2-98B00B9232F9}"/>
              </a:ext>
            </a:extLst>
          </p:cNvPr>
          <p:cNvSpPr/>
          <p:nvPr/>
        </p:nvSpPr>
        <p:spPr>
          <a:xfrm>
            <a:off x="4511675" y="7040562"/>
            <a:ext cx="7162800" cy="4800600"/>
          </a:xfrm>
          <a:prstGeom prst="sun">
            <a:avLst/>
          </a:prstGeom>
          <a:solidFill>
            <a:srgbClr val="704C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No common forum</a:t>
            </a:r>
          </a:p>
        </p:txBody>
      </p:sp>
    </p:spTree>
    <p:extLst>
      <p:ext uri="{BB962C8B-B14F-4D97-AF65-F5344CB8AC3E}">
        <p14:creationId xmlns:p14="http://schemas.microsoft.com/office/powerpoint/2010/main" val="5577439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80EBBF-8AA6-8E45-B335-1B1CB775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691F4F60-4470-BF41-B5EB-D9F91A68D90A}"/>
              </a:ext>
            </a:extLst>
          </p:cNvPr>
          <p:cNvSpPr/>
          <p:nvPr/>
        </p:nvSpPr>
        <p:spPr>
          <a:xfrm>
            <a:off x="1951037" y="2565908"/>
            <a:ext cx="6324600" cy="3581400"/>
          </a:xfrm>
          <a:prstGeom prst="cloud">
            <a:avLst/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Want BA function to have more impact</a:t>
            </a:r>
          </a:p>
        </p:txBody>
      </p:sp>
      <p:sp>
        <p:nvSpPr>
          <p:cNvPr id="6" name="Explosion 2 5">
            <a:extLst>
              <a:ext uri="{FF2B5EF4-FFF2-40B4-BE49-F238E27FC236}">
                <a16:creationId xmlns:a16="http://schemas.microsoft.com/office/drawing/2014/main" id="{A552222D-B7BF-084E-8624-1382B4B69A50}"/>
              </a:ext>
            </a:extLst>
          </p:cNvPr>
          <p:cNvSpPr/>
          <p:nvPr/>
        </p:nvSpPr>
        <p:spPr>
          <a:xfrm>
            <a:off x="10028237" y="1778652"/>
            <a:ext cx="7848600" cy="4343400"/>
          </a:xfrm>
          <a:prstGeom prst="irregularSeal2">
            <a:avLst/>
          </a:prstGeom>
          <a:solidFill>
            <a:srgbClr val="704C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Analysts spread out in different departments</a:t>
            </a:r>
          </a:p>
        </p:txBody>
      </p:sp>
      <p:sp>
        <p:nvSpPr>
          <p:cNvPr id="7" name="Sun 6">
            <a:extLst>
              <a:ext uri="{FF2B5EF4-FFF2-40B4-BE49-F238E27FC236}">
                <a16:creationId xmlns:a16="http://schemas.microsoft.com/office/drawing/2014/main" id="{7E40BCD6-6729-7E43-B9B2-98B00B9232F9}"/>
              </a:ext>
            </a:extLst>
          </p:cNvPr>
          <p:cNvSpPr/>
          <p:nvPr/>
        </p:nvSpPr>
        <p:spPr>
          <a:xfrm>
            <a:off x="4511675" y="7040562"/>
            <a:ext cx="7162800" cy="4800600"/>
          </a:xfrm>
          <a:prstGeom prst="sun">
            <a:avLst/>
          </a:prstGeom>
          <a:solidFill>
            <a:srgbClr val="704C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No common forum</a:t>
            </a:r>
          </a:p>
        </p:txBody>
      </p:sp>
      <p:sp>
        <p:nvSpPr>
          <p:cNvPr id="8" name="Moon 7">
            <a:extLst>
              <a:ext uri="{FF2B5EF4-FFF2-40B4-BE49-F238E27FC236}">
                <a16:creationId xmlns:a16="http://schemas.microsoft.com/office/drawing/2014/main" id="{DE58C521-97DB-F24E-912D-E8E4535D26DC}"/>
              </a:ext>
            </a:extLst>
          </p:cNvPr>
          <p:cNvSpPr/>
          <p:nvPr/>
        </p:nvSpPr>
        <p:spPr>
          <a:xfrm>
            <a:off x="15667037" y="5821362"/>
            <a:ext cx="5638800" cy="5782184"/>
          </a:xfrm>
          <a:prstGeom prst="moon">
            <a:avLst>
              <a:gd name="adj" fmla="val 65536"/>
            </a:avLst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Solutions only applicable locally</a:t>
            </a:r>
          </a:p>
        </p:txBody>
      </p:sp>
    </p:spTree>
    <p:extLst>
      <p:ext uri="{BB962C8B-B14F-4D97-AF65-F5344CB8AC3E}">
        <p14:creationId xmlns:p14="http://schemas.microsoft.com/office/powerpoint/2010/main" val="167216771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3F369-B0A8-434F-B291-F862DF43B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1790D-1E4A-454C-A0E9-09B04A9BF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010" y="3916362"/>
            <a:ext cx="11243733" cy="6324600"/>
          </a:xfrm>
          <a:prstGeom prst="rect">
            <a:avLst/>
          </a:prstGeom>
        </p:spPr>
      </p:pic>
      <p:sp>
        <p:nvSpPr>
          <p:cNvPr id="4" name="Right Brace 3">
            <a:extLst>
              <a:ext uri="{FF2B5EF4-FFF2-40B4-BE49-F238E27FC236}">
                <a16:creationId xmlns:a16="http://schemas.microsoft.com/office/drawing/2014/main" id="{5073BA8A-5B09-EA46-AEE4-04D2964C0BA7}"/>
              </a:ext>
            </a:extLst>
          </p:cNvPr>
          <p:cNvSpPr/>
          <p:nvPr/>
        </p:nvSpPr>
        <p:spPr>
          <a:xfrm>
            <a:off x="13228637" y="3916362"/>
            <a:ext cx="1066800" cy="6324600"/>
          </a:xfrm>
          <a:prstGeom prst="rightBrace">
            <a:avLst>
              <a:gd name="adj1" fmla="val 34596"/>
              <a:gd name="adj2" fmla="val 500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EFA660-3D78-A94C-9F75-C5FE95E8990C}"/>
              </a:ext>
            </a:extLst>
          </p:cNvPr>
          <p:cNvSpPr txBox="1"/>
          <p:nvPr/>
        </p:nvSpPr>
        <p:spPr>
          <a:xfrm>
            <a:off x="14905037" y="4077840"/>
            <a:ext cx="733377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A voice that can be heard throughout the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Two ways this can happen</a:t>
            </a:r>
          </a:p>
          <a:p>
            <a:pPr marL="1406525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Give the manager of the BACC formal influence on management forums</a:t>
            </a:r>
          </a:p>
          <a:p>
            <a:pPr marL="1406525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Create synergies at the functional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Create an ongoing dialogue for the improvement of the business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Solutions can be shared across departments and functions</a:t>
            </a:r>
          </a:p>
        </p:txBody>
      </p:sp>
    </p:spTree>
    <p:extLst>
      <p:ext uri="{BB962C8B-B14F-4D97-AF65-F5344CB8AC3E}">
        <p14:creationId xmlns:p14="http://schemas.microsoft.com/office/powerpoint/2010/main" val="291496035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3153F6-D8CC-2C4A-872E-31ED84BBE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163" y="-46039"/>
            <a:ext cx="23439438" cy="1464964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731837" y="10207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establishment of a BACC can give the business a way to take advantage of analytic staff and scale analytics efforts to the entire business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35066</TotalTime>
  <Words>145</Words>
  <Application>Microsoft Macintosh PowerPoint</Application>
  <PresentationFormat>Custom</PresentationFormat>
  <Paragraphs>25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ＭＳ Ｐゴシック</vt:lpstr>
      <vt:lpstr>Arial</vt:lpstr>
      <vt:lpstr>Calibri</vt:lpstr>
      <vt:lpstr>Online Programs Template White[1]</vt:lpstr>
      <vt:lpstr>PowerPoint Presentation</vt:lpstr>
      <vt:lpstr>issues</vt:lpstr>
      <vt:lpstr>issues</vt:lpstr>
      <vt:lpstr>issues</vt:lpstr>
      <vt:lpstr>issues</vt:lpstr>
      <vt:lpstr>PowerPoint Presentation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508</cp:revision>
  <dcterms:created xsi:type="dcterms:W3CDTF">2007-05-02T01:14:38Z</dcterms:created>
  <dcterms:modified xsi:type="dcterms:W3CDTF">2019-08-06T15:07:58Z</dcterms:modified>
</cp:coreProperties>
</file>

<file path=docProps/thumbnail.jpeg>
</file>